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30"/>
  </p:notesMasterIdLst>
  <p:handoutMasterIdLst>
    <p:handoutMasterId r:id="rId31"/>
  </p:handoutMasterIdLst>
  <p:sldIdLst>
    <p:sldId id="322" r:id="rId2"/>
    <p:sldId id="256" r:id="rId3"/>
    <p:sldId id="317" r:id="rId4"/>
    <p:sldId id="333" r:id="rId5"/>
    <p:sldId id="258" r:id="rId6"/>
    <p:sldId id="257" r:id="rId7"/>
    <p:sldId id="268" r:id="rId8"/>
    <p:sldId id="323" r:id="rId9"/>
    <p:sldId id="314" r:id="rId10"/>
    <p:sldId id="315" r:id="rId11"/>
    <p:sldId id="325" r:id="rId12"/>
    <p:sldId id="326" r:id="rId13"/>
    <p:sldId id="327" r:id="rId14"/>
    <p:sldId id="328" r:id="rId15"/>
    <p:sldId id="329" r:id="rId16"/>
    <p:sldId id="299" r:id="rId17"/>
    <p:sldId id="335" r:id="rId18"/>
    <p:sldId id="319" r:id="rId19"/>
    <p:sldId id="309" r:id="rId20"/>
    <p:sldId id="310" r:id="rId21"/>
    <p:sldId id="321" r:id="rId22"/>
    <p:sldId id="331" r:id="rId23"/>
    <p:sldId id="332" r:id="rId24"/>
    <p:sldId id="324" r:id="rId25"/>
    <p:sldId id="311" r:id="rId26"/>
    <p:sldId id="334" r:id="rId27"/>
    <p:sldId id="280" r:id="rId28"/>
    <p:sldId id="330" r:id="rId29"/>
  </p:sldIdLst>
  <p:sldSz cx="9144000" cy="6858000" type="screen4x3"/>
  <p:notesSz cx="6797675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36667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684C6E-D2EA-4188-B7CD-52F30502FDFC}" type="datetimeFigureOut">
              <a:rPr lang="de-DE"/>
              <a:pPr>
                <a:defRPr/>
              </a:pPr>
              <a:t>30.06.2022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F32B91-A34E-4B13-AA53-76293E86A3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799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81F27C-C481-4D65-BD2E-5EFFE24147D8}" type="datetimeFigureOut">
              <a:rPr lang="de-DE"/>
              <a:pPr>
                <a:defRPr/>
              </a:pPr>
              <a:t>30.06.2022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5B0C61-78CB-4D07-8A1D-9FD3C9B162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78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5B0C61-78CB-4D07-8A1D-9FD3C9B162CE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238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60BAD0-7765-4451-A365-0C74FE814BED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12215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8A37B4-833E-4B38-9344-525813F96F7B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52029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D1CC4D-0474-45D7-9729-3C25BE8799DD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053406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FA47AC-159C-4B86-9245-52E3CF67F570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638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FA47AC-159C-4B86-9245-52E3CF67F570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747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69238F-8FBB-4CB1-AAE7-0BDC0122894D}" type="datetime1">
              <a:rPr lang="de-DE" smtClean="0"/>
              <a:t>30.06.2022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E31E4-F237-424B-A4CC-F01C0BD0733D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09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A85EE1-A9E2-4642-963C-F2E9D6161E43}" type="datetime1">
              <a:rPr lang="de-DE" smtClean="0"/>
              <a:t>30.06.2022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00236-D775-49DB-9E36-1E12D8E5805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19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9AC74E-C67F-4070-9D1B-8647A2657080}" type="datetime1">
              <a:rPr lang="de-DE" smtClean="0"/>
              <a:t>30.06.2022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00236-D775-49DB-9E36-1E12D8E5805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077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4C96AE-82F5-47DC-9053-AD47CF654F43}" type="datetime1">
              <a:rPr lang="de-DE" smtClean="0"/>
              <a:t>30.06.2022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00236-D775-49DB-9E36-1E12D8E5805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6964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BDCD32-0E78-49FA-98B2-01F126B01CED}" type="datetime1">
              <a:rPr lang="de-DE" smtClean="0"/>
              <a:t>30.06.2022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00236-D775-49DB-9E36-1E12D8E5805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327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AA59B-FC02-4E30-BD84-34A20E4A6CC1}" type="datetime1">
              <a:rPr lang="de-DE" smtClean="0"/>
              <a:t>30.06.2022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00236-D775-49DB-9E36-1E12D8E5805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4822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42DFB9-8089-49F9-84DD-4E679794A09A}" type="datetime1">
              <a:rPr lang="de-DE" smtClean="0"/>
              <a:t>30.06.2022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00236-D775-49DB-9E36-1E12D8E5805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192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9CD20E-1658-4C5E-BDFD-068DA696E1C1}" type="datetime1">
              <a:rPr lang="de-DE" smtClean="0"/>
              <a:t>30.06.2022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86B4F-A6CB-4054-8AAD-B23DD54CF6F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742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322A57-A4EB-4B3D-940D-F8AB804306CB}" type="datetime1">
              <a:rPr lang="de-DE" smtClean="0"/>
              <a:t>30.06.2022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94206-5D22-47E8-8184-DCAC45FA90F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88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AFD95B-7055-4AB8-B3A8-6135A781D738}" type="datetime1">
              <a:rPr lang="de-DE" smtClean="0"/>
              <a:t>30.06.2022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19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6F515B-E1A7-40D3-B0EA-A21FAA025036}" type="datetime1">
              <a:rPr lang="de-DE" smtClean="0"/>
              <a:t>30.06.2022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00236-D775-49DB-9E36-1E12D8E5805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91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83DDAF-22CF-4232-8ECD-A4EB5758AA8E}" type="datetime1">
              <a:rPr lang="de-DE" smtClean="0"/>
              <a:t>30.06.2022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FB78B-6F29-42BB-9E48-CC620BB32F0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91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6610C-3729-4062-8BBA-7A5A67E15014}" type="datetime1">
              <a:rPr lang="de-DE" smtClean="0"/>
              <a:t>30.06.2022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2E2E4-63CE-4E24-A95B-410F71BB5B3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80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12A2F0-1FB3-49B2-8444-260E9930BAE7}" type="datetime1">
              <a:rPr lang="de-DE" smtClean="0"/>
              <a:t>30.06.2022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7374E-236C-495D-9E8C-461AA5205F7B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598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CC326-4C44-4F09-8743-3B66F8C9F2B7}" type="datetime1">
              <a:rPr lang="de-DE" smtClean="0"/>
              <a:t>30.06.2022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BA0AE-16FB-453A-B7AA-5920BF8243E1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20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715ABB-1EF4-46FA-A194-A72B39248526}" type="datetime1">
              <a:rPr lang="de-DE" smtClean="0"/>
              <a:t>30.06.2022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47F7F-C546-40D5-ABBD-DB2438525FBC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88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09EE60-492E-4706-935B-C7B13F029124}" type="datetime1">
              <a:rPr lang="de-DE" smtClean="0"/>
              <a:t>30.06.2022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64412-E84D-425E-89AA-43532D5F275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9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4EEAEDD-BBAA-46FC-BB5E-7760E73A347B}" type="datetime1">
              <a:rPr lang="de-DE" smtClean="0"/>
              <a:t>30.06.2022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1500236-D775-49DB-9E36-1E12D8E5805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936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1727498"/>
            <a:ext cx="7927032" cy="1930103"/>
          </a:xfrm>
        </p:spPr>
        <p:txBody>
          <a:bodyPr>
            <a:normAutofit/>
          </a:bodyPr>
          <a:lstStyle/>
          <a:p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Jahreshaupt-</a:t>
            </a:r>
            <a:b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Versammlung 2022</a:t>
            </a:r>
            <a:b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 29.06.2022 im GORCH FOCK HAUS</a:t>
            </a: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6918920" cy="1913466"/>
          </a:xfrm>
        </p:spPr>
        <p:txBody>
          <a:bodyPr/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Nautischer Verein Wilhelmshaven – Jade e.V.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221932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0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t"/>
            <a:endParaRPr lang="de-DE" sz="1800" b="1" dirty="0" smtClean="0"/>
          </a:p>
          <a:p>
            <a:pPr fontAlgn="t"/>
            <a:endParaRPr lang="de-DE" sz="1800" b="1" dirty="0" smtClean="0"/>
          </a:p>
          <a:p>
            <a:pPr fontAlgn="t"/>
            <a:endParaRPr lang="de-DE" sz="1800" b="1" dirty="0" smtClean="0"/>
          </a:p>
          <a:p>
            <a:pPr fontAlgn="t"/>
            <a:endParaRPr lang="de-DE" sz="1800" b="1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>
              <a:buFont typeface="Arial" charset="0"/>
              <a:buNone/>
            </a:pPr>
            <a:r>
              <a:rPr lang="de-DE" sz="1800" b="1" dirty="0" smtClean="0">
                <a:cs typeface="Arial" charset="0"/>
              </a:rPr>
              <a:t>                         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852064"/>
              </p:ext>
            </p:extLst>
          </p:nvPr>
        </p:nvGraphicFramePr>
        <p:xfrm>
          <a:off x="533400" y="2204864"/>
          <a:ext cx="5910808" cy="202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8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224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Vereinsergebnis 2020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Gesamteinnahmen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15.618,00 €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Gesamtausgaben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14.785,69 €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Ergebnis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de-DE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832,31€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el 1"/>
          <p:cNvSpPr txBox="1">
            <a:spLocks/>
          </p:cNvSpPr>
          <p:nvPr/>
        </p:nvSpPr>
        <p:spPr>
          <a:xfrm>
            <a:off x="502203" y="260648"/>
            <a:ext cx="6554867" cy="11639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 3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3 Kassenbericht 2020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BA0AE-16FB-453A-B7AA-5920BF8243E1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411985"/>
              </p:ext>
            </p:extLst>
          </p:nvPr>
        </p:nvGraphicFramePr>
        <p:xfrm>
          <a:off x="494430" y="2348880"/>
          <a:ext cx="8136903" cy="29708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36303">
                  <a:extLst>
                    <a:ext uri="{9D8B030D-6E8A-4147-A177-3AD203B41FA5}">
                      <a16:colId xmlns:a16="http://schemas.microsoft.com/office/drawing/2014/main" val="3111767681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1944841153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1921004557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Vermögenslage in €</a:t>
                      </a:r>
                    </a:p>
                    <a:p>
                      <a:endParaRPr lang="de-D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    in</a:t>
                      </a:r>
                      <a:r>
                        <a:rPr lang="de-DE" baseline="0" dirty="0" smtClean="0"/>
                        <a:t>  €</a:t>
                      </a:r>
                      <a:endParaRPr lang="de-D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553093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r>
                        <a:rPr lang="de-DE" dirty="0" smtClean="0"/>
                        <a:t>Stand am 31.12.2019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/>
                        <a:t>    28.983.53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Ausgewiesen</a:t>
                      </a:r>
                      <a:r>
                        <a:rPr lang="de-DE" sz="1200" baseline="0" dirty="0" smtClean="0"/>
                        <a:t> 28.990,33 €  wegen Portokasse von 6,80 €</a:t>
                      </a:r>
                    </a:p>
                    <a:p>
                      <a:r>
                        <a:rPr lang="de-DE" sz="1200" baseline="0" dirty="0" smtClean="0"/>
                        <a:t>(vereinnahmt in 2020)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067824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r>
                        <a:rPr lang="de-DE" dirty="0" smtClean="0"/>
                        <a:t>Vereinsergebnis</a:t>
                      </a:r>
                      <a:r>
                        <a:rPr lang="de-DE" baseline="0" dirty="0" smtClean="0"/>
                        <a:t>  2020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de-DE" b="1" baseline="0" dirty="0" smtClean="0">
                          <a:solidFill>
                            <a:schemeClr val="bg1"/>
                          </a:solidFill>
                        </a:rPr>
                        <a:t>+  832,31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222845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Stand</a:t>
                      </a:r>
                      <a:r>
                        <a:rPr lang="de-DE" baseline="0" dirty="0" smtClean="0"/>
                        <a:t>  am </a:t>
                      </a:r>
                      <a:r>
                        <a:rPr lang="de-DE" dirty="0" smtClean="0"/>
                        <a:t>31.12.2020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DE" dirty="0" smtClean="0"/>
                    </a:p>
                    <a:p>
                      <a:pPr algn="r"/>
                      <a:r>
                        <a:rPr lang="de-DE" sz="2400" b="1" dirty="0" smtClean="0"/>
                        <a:t>29.815,84</a:t>
                      </a:r>
                      <a:r>
                        <a:rPr lang="de-DE" sz="2400" b="1" baseline="0" dirty="0" smtClean="0"/>
                        <a:t> €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046176"/>
                  </a:ext>
                </a:extLst>
              </a:tr>
            </a:tbl>
          </a:graphicData>
        </a:graphic>
      </p:graphicFrame>
      <p:sp>
        <p:nvSpPr>
          <p:cNvPr id="4" name="Rechteck 3"/>
          <p:cNvSpPr/>
          <p:nvPr/>
        </p:nvSpPr>
        <p:spPr>
          <a:xfrm>
            <a:off x="494430" y="332656"/>
            <a:ext cx="4467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 3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4  Kassenbericht 2020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7352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524" y="332656"/>
            <a:ext cx="6554867" cy="1163960"/>
          </a:xfrm>
        </p:spPr>
        <p:txBody>
          <a:bodyPr>
            <a:norm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5 Kassenbericht 2021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graphicFrame>
        <p:nvGraphicFramePr>
          <p:cNvPr id="6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573979"/>
              </p:ext>
            </p:extLst>
          </p:nvPr>
        </p:nvGraphicFramePr>
        <p:xfrm>
          <a:off x="467544" y="1700808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8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Einnahmen 2021 in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22.542,09 €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% zum VJ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Mitgliedsbeiträge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12.740,00 €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Schifffahrtsessen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6.775,00 €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Saalspende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3.027,09 €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0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de-DE" b="1" dirty="0" smtClean="0"/>
          </a:p>
          <a:p>
            <a:pPr fontAlgn="t"/>
            <a:endParaRPr lang="de-DE" b="1" dirty="0" smtClean="0"/>
          </a:p>
          <a:p>
            <a:pPr fontAlgn="t"/>
            <a:endParaRPr lang="de-DE" b="1" dirty="0" smtClean="0"/>
          </a:p>
          <a:p>
            <a:pPr fontAlgn="t"/>
            <a:endParaRPr lang="de-DE" b="1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502203" y="260648"/>
            <a:ext cx="6554867" cy="11639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 3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6 Kassenbericht 2021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969096"/>
              </p:ext>
            </p:extLst>
          </p:nvPr>
        </p:nvGraphicFramePr>
        <p:xfrm>
          <a:off x="502117" y="1268760"/>
          <a:ext cx="8220604" cy="3968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3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Ausgaben 2021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14.785,69 €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% zum VJ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Verbandsabgaben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3.799,00 €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14,00€ pro Mitglied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Personalkosten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3.199,55 €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Schifffahrtsessen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8.415,38 €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Miete/Versicherungen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1.396,55 €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178594"/>
                  </a:ext>
                </a:extLst>
              </a:tr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Internet/Telefon/Porto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995,79 €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der Homepage durch Eigenleistung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Bürobedarf / Reisekosten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339,79 €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Veranstaltungsreihe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191,50 €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Referenten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921383"/>
                  </a:ext>
                </a:extLst>
              </a:tr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Aufwand*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1.206,54 €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*(Bewirtung/Gebühren/Steuer-beratung</a:t>
                      </a:r>
                      <a:r>
                        <a:rPr lang="de-DE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679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3.520,00 €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Seemannsmission / Rüstringer Berg / </a:t>
                      </a:r>
                      <a:r>
                        <a:rPr lang="de-DE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Sailing</a:t>
                      </a:r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Cup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67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9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t"/>
            <a:endParaRPr lang="de-DE" sz="1800" b="1" dirty="0" smtClean="0"/>
          </a:p>
          <a:p>
            <a:pPr fontAlgn="t"/>
            <a:endParaRPr lang="de-DE" sz="1800" b="1" dirty="0" smtClean="0"/>
          </a:p>
          <a:p>
            <a:pPr fontAlgn="t"/>
            <a:endParaRPr lang="de-DE" sz="1800" b="1" dirty="0" smtClean="0"/>
          </a:p>
          <a:p>
            <a:pPr fontAlgn="t"/>
            <a:endParaRPr lang="de-DE" sz="1800" b="1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 fontAlgn="t"/>
            <a:endParaRPr lang="de-DE" sz="1800" dirty="0" smtClean="0"/>
          </a:p>
          <a:p>
            <a:pPr>
              <a:buFont typeface="Arial" charset="0"/>
              <a:buNone/>
            </a:pPr>
            <a:r>
              <a:rPr lang="de-DE" sz="1800" b="1" dirty="0" smtClean="0">
                <a:cs typeface="Arial" charset="0"/>
              </a:rPr>
              <a:t>                         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430006"/>
              </p:ext>
            </p:extLst>
          </p:nvPr>
        </p:nvGraphicFramePr>
        <p:xfrm>
          <a:off x="533400" y="2204864"/>
          <a:ext cx="5910808" cy="202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8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224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Vereinsergebnis 2021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Gesamteinnahmen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22.542,09 €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Gesamtausgaben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23.064,10 €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Ergebnis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-  522,01€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el 1"/>
          <p:cNvSpPr txBox="1">
            <a:spLocks/>
          </p:cNvSpPr>
          <p:nvPr/>
        </p:nvSpPr>
        <p:spPr>
          <a:xfrm>
            <a:off x="502203" y="260648"/>
            <a:ext cx="6554867" cy="11639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 3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7 Kassenbericht 2021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9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BA0AE-16FB-453A-B7AA-5920BF8243E1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423669"/>
              </p:ext>
            </p:extLst>
          </p:nvPr>
        </p:nvGraphicFramePr>
        <p:xfrm>
          <a:off x="494430" y="2348880"/>
          <a:ext cx="8136903" cy="29708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36303">
                  <a:extLst>
                    <a:ext uri="{9D8B030D-6E8A-4147-A177-3AD203B41FA5}">
                      <a16:colId xmlns:a16="http://schemas.microsoft.com/office/drawing/2014/main" val="3111767681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1944841153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1921004557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Vermögenslage in €</a:t>
                      </a:r>
                    </a:p>
                    <a:p>
                      <a:endParaRPr lang="de-D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    in</a:t>
                      </a:r>
                      <a:r>
                        <a:rPr lang="de-DE" baseline="0" dirty="0" smtClean="0"/>
                        <a:t>  €</a:t>
                      </a:r>
                      <a:endParaRPr lang="de-D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553093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r>
                        <a:rPr lang="de-DE" dirty="0" smtClean="0"/>
                        <a:t>Stand am 31.12.2020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/>
                        <a:t>    29.815,84 €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Ausgewiesen</a:t>
                      </a:r>
                      <a:r>
                        <a:rPr lang="de-DE" sz="1200" baseline="0" dirty="0" smtClean="0"/>
                        <a:t> 28.990,33 €  wegen Portokasse von 6,80 €</a:t>
                      </a:r>
                    </a:p>
                    <a:p>
                      <a:r>
                        <a:rPr lang="de-DE" sz="1200" baseline="0" dirty="0" smtClean="0"/>
                        <a:t>(vereinnahmt in 2020)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067824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r>
                        <a:rPr lang="de-DE" dirty="0" smtClean="0"/>
                        <a:t>Vereinsergebnis</a:t>
                      </a:r>
                      <a:r>
                        <a:rPr lang="de-DE" baseline="0" dirty="0" smtClean="0"/>
                        <a:t>  2021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de-DE" b="1" baseline="0" dirty="0" smtClean="0">
                          <a:solidFill>
                            <a:srgbClr val="FF0000"/>
                          </a:solidFill>
                        </a:rPr>
                        <a:t>- 522,01 €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222845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Stand</a:t>
                      </a:r>
                      <a:r>
                        <a:rPr lang="de-DE" baseline="0" dirty="0" smtClean="0"/>
                        <a:t>  am </a:t>
                      </a:r>
                      <a:r>
                        <a:rPr lang="de-DE" dirty="0" smtClean="0"/>
                        <a:t>31.12.2021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DE" dirty="0" smtClean="0"/>
                    </a:p>
                    <a:p>
                      <a:pPr algn="r"/>
                      <a:r>
                        <a:rPr lang="de-DE" sz="2400" b="1" dirty="0" smtClean="0"/>
                        <a:t>29.293,83</a:t>
                      </a:r>
                      <a:r>
                        <a:rPr lang="de-DE" sz="2400" b="1" baseline="0" dirty="0" smtClean="0"/>
                        <a:t> €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046176"/>
                  </a:ext>
                </a:extLst>
              </a:tr>
            </a:tbl>
          </a:graphicData>
        </a:graphic>
      </p:graphicFrame>
      <p:sp>
        <p:nvSpPr>
          <p:cNvPr id="4" name="Rechteck 3"/>
          <p:cNvSpPr/>
          <p:nvPr/>
        </p:nvSpPr>
        <p:spPr>
          <a:xfrm>
            <a:off x="494430" y="332656"/>
            <a:ext cx="4467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 3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8  Kassenbericht 2021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6510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1415" y="836712"/>
            <a:ext cx="7927033" cy="1524000"/>
          </a:xfrm>
        </p:spPr>
        <p:txBody>
          <a:bodyPr>
            <a:normAutofit fontScale="90000"/>
          </a:bodyPr>
          <a:lstStyle/>
          <a:p>
            <a:r>
              <a:rPr lang="de-DE" sz="2700" b="1" dirty="0"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lang="de-DE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– Aussprache </a:t>
            </a:r>
            <a:r>
              <a:rPr lang="de-DE" sz="2700" dirty="0">
                <a:latin typeface="Arial" panose="020B0604020202020204" pitchFamily="34" charset="0"/>
                <a:cs typeface="Arial" panose="020B0604020202020204" pitchFamily="34" charset="0"/>
              </a:rPr>
              <a:t>und Diskussion </a:t>
            </a:r>
            <a: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zu TOP </a:t>
            </a:r>
            <a:r>
              <a:rPr lang="de-DE" sz="27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(Jahresbericht des Vorstandes)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und TOP </a:t>
            </a:r>
            <a:r>
              <a:rPr lang="de-DE" sz="27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Kassenbericht 2020 und 2021)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550774" y="4437112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1415" y="836712"/>
            <a:ext cx="7927033" cy="1524000"/>
          </a:xfrm>
        </p:spPr>
        <p:txBody>
          <a:bodyPr>
            <a:normAutofit/>
          </a:bodyPr>
          <a:lstStyle/>
          <a:p>
            <a:r>
              <a:rPr lang="de-DE" sz="2700" b="1" dirty="0"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lang="de-DE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Bericht der Kassenprüfer</a:t>
            </a:r>
            <a: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550774" y="4437112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2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539552" y="620688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 6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Entlastung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des Vorstandes</a:t>
            </a:r>
          </a:p>
          <a:p>
            <a:pPr fontAlgn="auto">
              <a:spcAft>
                <a:spcPts val="0"/>
              </a:spcAft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BA0AE-16FB-453A-B7AA-5920BF8243E1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04713" y="515553"/>
            <a:ext cx="6402468" cy="1185256"/>
          </a:xfrm>
        </p:spPr>
        <p:txBody>
          <a:bodyPr>
            <a:no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 7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1. Information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über den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SCHEIDENEN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Vorstand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533400" y="1628801"/>
            <a:ext cx="7134944" cy="4391000"/>
          </a:xfrm>
        </p:spPr>
        <p:txBody>
          <a:bodyPr>
            <a:normAutofit fontScale="85000" lnSpcReduction="10000"/>
          </a:bodyPr>
          <a:lstStyle/>
          <a:p>
            <a:pPr lvl="0" eaLnBrk="0" hangingPunct="0"/>
            <a:r>
              <a:rPr lang="de-DE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Gewählt </a:t>
            </a:r>
            <a:r>
              <a:rPr lang="de-DE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am 28.02.2019, </a:t>
            </a:r>
            <a:r>
              <a:rPr lang="de-DE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Wahlperiode 3 Jahre</a:t>
            </a:r>
            <a:br>
              <a:rPr lang="de-DE" b="1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de-DE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de-DE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1. Vorsitzender	</a:t>
            </a:r>
            <a:r>
              <a:rPr lang="de-DE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de-DE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Dietmar </a:t>
            </a:r>
            <a: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  <a:t>Janssen	       	 Dipl. - Ing. GF Neue Jade Werft</a:t>
            </a:r>
            <a:b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de-DE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de-DE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2. Vorsitzender	</a:t>
            </a:r>
            <a:r>
              <a:rPr lang="de-DE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de-DE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Eckhard </a:t>
            </a:r>
            <a:r>
              <a:rPr lang="de-DE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Rickmann</a:t>
            </a:r>
            <a: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	 Kapitän – Rechtsanwalt</a:t>
            </a:r>
            <a:b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de-DE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de-DE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Beisitzer	</a:t>
            </a:r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Godehard </a:t>
            </a:r>
            <a:r>
              <a:rPr lang="de-DE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Ohmes		 Kapitän</a:t>
            </a:r>
            <a: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de-DE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de-DE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2. Beisitzer	</a:t>
            </a:r>
            <a:r>
              <a:rPr lang="de-DE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de-DE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Mathias </a:t>
            </a:r>
            <a: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  <a:t>Lüdicke		</a:t>
            </a:r>
            <a:r>
              <a:rPr lang="de-DE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de-DE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Ports</a:t>
            </a:r>
            <a:r>
              <a:rPr lang="de-DE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  <a:t>Niederlassungs- </a:t>
            </a:r>
            <a:r>
              <a:rPr lang="de-DE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Ltr</a:t>
            </a:r>
            <a: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WHV</a:t>
            </a:r>
            <a:b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de-DE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de-DE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Schatzmeister	</a:t>
            </a:r>
            <a:r>
              <a:rPr lang="de-DE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de-DE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Günter </a:t>
            </a:r>
            <a: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  <a:t>Hentschel		</a:t>
            </a:r>
            <a:r>
              <a:rPr lang="de-DE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Diplom-Kaufmann</a:t>
            </a:r>
            <a: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de-DE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de-DE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Schriftführer	</a:t>
            </a:r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Fkpt</a:t>
            </a:r>
            <a:r>
              <a:rPr lang="de-DE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de-DE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a.D. Klaus Niderehe</a:t>
            </a:r>
            <a: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de-DE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de-DE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Pensionierter Marineoffizier </a:t>
            </a:r>
            <a: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de-DE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de-DE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 Schriftführer	</a:t>
            </a:r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Jan Wollschläger</a:t>
            </a:r>
            <a:r>
              <a:rPr lang="de-DE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de-DE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Gesellschafter </a:t>
            </a:r>
            <a:r>
              <a:rPr lang="de-DE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Frachtcontor</a:t>
            </a:r>
            <a:r>
              <a:rPr lang="de-DE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Junge </a:t>
            </a:r>
            <a:r>
              <a:rPr lang="de-DE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&amp;</a:t>
            </a:r>
          </a:p>
          <a:p>
            <a:pPr lvl="0" eaLnBrk="0" hangingPunct="0"/>
            <a:r>
              <a:rPr lang="de-DE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</a:t>
            </a:r>
            <a:r>
              <a:rPr lang="de-DE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00236-D775-49DB-9E36-1E12D8E58055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550924" y="188640"/>
            <a:ext cx="6192688" cy="1035968"/>
          </a:xfrm>
        </p:spPr>
        <p:txBody>
          <a:bodyPr>
            <a:normAutofit/>
          </a:bodyPr>
          <a:lstStyle/>
          <a:p>
            <a:pPr eaLnBrk="1" hangingPunct="1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Tagesordnung</a:t>
            </a: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558870" y="1700808"/>
            <a:ext cx="8261602" cy="3767670"/>
          </a:xfrm>
        </p:spPr>
        <p:txBody>
          <a:bodyPr rtlCol="0">
            <a:normAutofit fontScale="25000" lnSpcReduction="20000"/>
          </a:bodyPr>
          <a:lstStyle/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de-DE" sz="7200" dirty="0" smtClean="0">
              <a:solidFill>
                <a:schemeClr val="tx1"/>
              </a:solidFill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 Begrüßung, Feststellung der Beschlussfähigkeit, Zustimmung zur </a:t>
            </a: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            Tagesordnung </a:t>
            </a: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Gedenken an die verstorbenen Mitglieder</a:t>
            </a: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Jahresbericht des Vorstandes</a:t>
            </a: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Bericht des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Schatzmeisters / Kassenbericht</a:t>
            </a:r>
          </a:p>
          <a:p>
            <a:pPr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Aussprache zu TOP 3 und 4 </a:t>
            </a:r>
          </a:p>
          <a:p>
            <a:pPr marL="0" indent="0" algn="l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 5 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Bericht der Kassenprüfer</a:t>
            </a: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 6 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Entlastung des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Vorstandes</a:t>
            </a:r>
          </a:p>
          <a:p>
            <a:pPr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 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Neuwahl Vorsitzender, Vorstand und Beirat</a:t>
            </a: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 8 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Wahl der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Kassenprüfer</a:t>
            </a: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 9 Ausblick und weitere Planung</a:t>
            </a:r>
            <a:endParaRPr lang="de-DE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 10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Verschiedenes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9791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 </a:t>
            </a:r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6554867" cy="1524000"/>
          </a:xfrm>
        </p:spPr>
        <p:txBody>
          <a:bodyPr>
            <a:norm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 7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– 2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über den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SCHEIDENEN Beirat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67544" y="1738410"/>
            <a:ext cx="7964042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Gewählt am 28.02.2019, Wahlperiode 3 Jahre</a:t>
            </a:r>
            <a:r>
              <a:rPr lang="de-DE" sz="1500" b="1" dirty="0"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de-DE" sz="1500" b="1" dirty="0"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</a:br>
            <a:endParaRPr lang="de-DE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Dieter 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Becker		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Dipl.Ing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Schiffbau-Sachverständiger</a:t>
            </a:r>
          </a:p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Rainer Beckershaus        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	Geograph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, Historiker M.A.</a:t>
            </a:r>
          </a:p>
          <a:p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Werner 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Bohlen 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– Janßen	Dipl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. Ing. 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Schiffsmaschinenbau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Andrè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Dirks				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KptzS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Kommandeur Trossgeschwader</a:t>
            </a: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Gottfried Hoch		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KAdm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a.D.  - Vors. Vorstand Stiftung 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DMM</a:t>
            </a:r>
          </a:p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Thomas Getrost,             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	Dipl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. Kaufmann, kaufmännischer Leiter NWO 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WHV</a:t>
            </a:r>
          </a:p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Dirk Jacobus,                   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KptzS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- Kommandeur 4. Fregattengeschwader</a:t>
            </a:r>
          </a:p>
          <a:p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Jörg 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Owen		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DE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KptzS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a.D. - Vorsitzender 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WSC</a:t>
            </a: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 </a:t>
            </a:r>
            <a:r>
              <a:rPr lang="de-DE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Josef </a:t>
            </a:r>
            <a:r>
              <a:rPr lang="de-DE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Schöning		</a:t>
            </a:r>
            <a:r>
              <a:rPr lang="de-DE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Generaldirektion Wasserstraßen und Schifffahrt </a:t>
            </a:r>
          </a:p>
          <a:p>
            <a:pPr marL="0" indent="0">
              <a:buNone/>
            </a:pPr>
            <a:r>
              <a:rPr lang="de-DE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Dienstort WHV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sz="1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Hans-Joachim </a:t>
            </a:r>
            <a:r>
              <a:rPr lang="de-DE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Uhlendorf	Dipl.-Ing;  </a:t>
            </a:r>
            <a:r>
              <a:rPr lang="de-DE" sz="1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stellv</a:t>
            </a:r>
            <a:r>
              <a:rPr lang="de-DE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Präsident </a:t>
            </a:r>
            <a:r>
              <a:rPr lang="de-DE" sz="1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WHV</a:t>
            </a:r>
            <a:endParaRPr lang="de-DE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Arno Wiemers		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	Bankkaufmann 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a.D. </a:t>
            </a:r>
            <a:endParaRPr lang="de-DE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Herr Wolfgang 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Zährl		am 27.02.2020 nachgewählt</a:t>
            </a: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dirty="0" smtClean="0">
              <a:solidFill>
                <a:srgbClr val="FF0000"/>
              </a:solidFill>
            </a:endParaRPr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6554867" cy="1008112"/>
          </a:xfrm>
        </p:spPr>
        <p:txBody>
          <a:bodyPr>
            <a:norm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 7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3. Neuwahl Vorstand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21797" y="1412776"/>
            <a:ext cx="8352928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Wahlperiode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:  bis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Februar 2025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 Vorstand stellt sich zur Wiederwahl, Ausnahme:</a:t>
            </a:r>
          </a:p>
          <a:p>
            <a:pPr lvl="0" eaLnBrk="0" hangingPunct="0"/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1.Schriftführer</a:t>
            </a:r>
            <a:r>
              <a:rPr lang="de-DE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 </a:t>
            </a:r>
            <a:r>
              <a:rPr lang="de-DE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Fkpt</a:t>
            </a:r>
            <a:r>
              <a:rPr lang="de-DE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a.D. Klaus Niderehe</a:t>
            </a:r>
            <a: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  <a:t>	 </a:t>
            </a:r>
            <a:r>
              <a:rPr lang="de-DE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Pensionierter </a:t>
            </a:r>
            <a:endParaRPr lang="de-DE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r>
              <a:rPr lang="de-DE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Marineoffizier </a:t>
            </a:r>
            <a:endParaRPr lang="de-DE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stellt sich zur Wahl als 1.Schriftführer:   </a:t>
            </a:r>
          </a:p>
          <a:p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 Josef Schöning		Generaldirektion Wasserstraßen und </a:t>
            </a:r>
            <a:endParaRPr lang="de-DE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Schifffahrt Dienstort </a:t>
            </a:r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WHV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3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dirty="0" smtClean="0">
              <a:solidFill>
                <a:srgbClr val="FF0000"/>
              </a:solidFill>
            </a:endParaRPr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6554867" cy="1008112"/>
          </a:xfrm>
        </p:spPr>
        <p:txBody>
          <a:bodyPr>
            <a:norm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 7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4. Neuwahl Schatzmeister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21797" y="1412776"/>
            <a:ext cx="8352928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Wahlperiode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:  bis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Februar 2025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 Schatzmeister stellt sich zur Wiederwahl</a:t>
            </a:r>
          </a:p>
          <a:p>
            <a:pPr lvl="0" eaLnBrk="0" hangingPunct="0"/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 Günter Hentschel		 Diplom-Kaufmann</a:t>
            </a:r>
            <a: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de-DE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endParaRPr lang="de-DE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3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dirty="0" smtClean="0">
              <a:solidFill>
                <a:srgbClr val="FF0000"/>
              </a:solidFill>
            </a:endParaRPr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6554867" cy="1008112"/>
          </a:xfrm>
        </p:spPr>
        <p:txBody>
          <a:bodyPr>
            <a:norm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 7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5. Neuwahl Vorstand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21797" y="1412776"/>
            <a:ext cx="8352928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Wahlperiode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:  bis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Februar 2025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Beisitzer stellen sich zur Wiederwahl, Ausnahme:</a:t>
            </a:r>
          </a:p>
          <a:p>
            <a:pPr lvl="0" eaLnBrk="0" hangingPunct="0"/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Beisitzer</a:t>
            </a:r>
            <a:r>
              <a:rPr lang="de-DE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 </a:t>
            </a:r>
            <a:r>
              <a:rPr lang="de-DE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Godehard Ohmes		 Kapitän</a:t>
            </a:r>
            <a: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de-DE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de-DE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stellt sich zur Wahl als 1.Beisitzer:   </a:t>
            </a:r>
          </a:p>
          <a:p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Hans-Joachim Uhlendorf	</a:t>
            </a:r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Dipl</a:t>
            </a:r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.-Ing;  stellv. Präsident WHV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51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dirty="0" smtClean="0">
              <a:solidFill>
                <a:srgbClr val="FF0000"/>
              </a:solidFill>
            </a:endParaRPr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endParaRPr lang="de-DE" sz="2000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6554867" cy="1008112"/>
          </a:xfrm>
        </p:spPr>
        <p:txBody>
          <a:bodyPr>
            <a:norm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 7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6. Neuwahl BEIRAT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21797" y="1412776"/>
            <a:ext cx="8352928" cy="40324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Wahlperiode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:  bis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Februar 2025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 Beirat stellt sich zur Wiederwahl, Ausnahme:</a:t>
            </a:r>
          </a:p>
          <a:p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 Josef Schöning		</a:t>
            </a:r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Generaldirektion </a:t>
            </a:r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Wasserstraßen </a:t>
            </a:r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									Schifffahrt Dienstort </a:t>
            </a:r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WHV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Hans-Joachim Uhlendorf	</a:t>
            </a:r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Dipl</a:t>
            </a:r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.-Ing;  stellv. Präsident WHV</a:t>
            </a: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stellen sich zur Wahl:   </a:t>
            </a:r>
          </a:p>
          <a:p>
            <a:pPr lvl="0" eaLnBrk="0" hangingPunct="0"/>
            <a:r>
              <a:rPr lang="de-DE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Jan Wollschläger	          </a:t>
            </a:r>
            <a:r>
              <a:rPr lang="de-DE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Gesellschafter </a:t>
            </a:r>
            <a:r>
              <a:rPr lang="de-DE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Frachtcontor</a:t>
            </a:r>
            <a:r>
              <a:rPr lang="de-DE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Junge &amp;</a:t>
            </a:r>
          </a:p>
          <a:p>
            <a:pPr marL="0" lvl="0" indent="0" eaLnBrk="0" hangingPunct="0">
              <a:buNone/>
            </a:pPr>
            <a:r>
              <a:rPr lang="de-DE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Co</a:t>
            </a:r>
            <a:r>
              <a:rPr lang="de-DE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endParaRPr lang="de-DE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de-DE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de-D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4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539552" y="604027"/>
            <a:ext cx="6554867" cy="93610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 8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Neuwahl Kassenprüfer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/>
          <p:cNvSpPr txBox="1">
            <a:spLocks/>
          </p:cNvSpPr>
          <p:nvPr/>
        </p:nvSpPr>
        <p:spPr>
          <a:xfrm>
            <a:off x="539552" y="1628800"/>
            <a:ext cx="7416824" cy="2219904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Vorschlag:</a:t>
            </a:r>
          </a:p>
          <a:p>
            <a:pPr marL="0" indent="0">
              <a:buNone/>
            </a:pP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Dipl. Ing. Jürgen 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Rompa</a:t>
            </a:r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Herr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Arno 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Wiemers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fontAlgn="base">
              <a:buNone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BA0AE-16FB-453A-B7AA-5920BF8243E1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008112"/>
          </a:xfrm>
        </p:spPr>
        <p:txBody>
          <a:bodyPr>
            <a:norm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 9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Ausblick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(Jahresplanung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2023)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80811"/>
            <a:ext cx="8640960" cy="4997280"/>
          </a:xfrm>
        </p:spPr>
        <p:txBody>
          <a:bodyPr>
            <a:normAutofit fontScale="92500" lnSpcReduction="20000"/>
          </a:bodyPr>
          <a:lstStyle/>
          <a:p>
            <a:pPr algn="ctr"/>
            <a:endParaRPr lang="de-DE" sz="2400" b="1" dirty="0">
              <a:latin typeface="Calibri" pitchFamily="34" charset="0"/>
            </a:endParaRPr>
          </a:p>
          <a:p>
            <a:pPr marL="285750" lvl="2" fontAlgn="base"/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Schifffahrtsessen 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(am 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11.11.2022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im ATLANTIC-HOTEL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lvl="2" fontAlgn="base"/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Molenfest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3.Einfahrt am 27.08.2022, 17:00Uhr</a:t>
            </a:r>
          </a:p>
          <a:p>
            <a:pPr marL="285750" lvl="2" fontAlgn="base"/>
            <a:r>
              <a:rPr lang="de-DE" sz="2100" b="1" dirty="0">
                <a:latin typeface="Arial" panose="020B0604020202020204" pitchFamily="34" charset="0"/>
                <a:cs typeface="Arial" panose="020B0604020202020204" pitchFamily="34" charset="0"/>
              </a:rPr>
              <a:t>Exkursion zur Viermastbark "PEKING" 02.09.2022; Begrenzte </a:t>
            </a:r>
            <a:r>
              <a:rPr lang="de-DE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Teilnehmerzahl (24 Mitglieder)!</a:t>
            </a:r>
            <a:endParaRPr lang="de-DE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2" fontAlgn="base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Seefahrt mit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der „Föhr“</a:t>
            </a:r>
          </a:p>
          <a:p>
            <a:pPr marL="285750" lvl="2" fontAlgn="base"/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Teilnahme an Wilhelmshaven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Sailing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Cup mit der „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Mecki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2" fontAlgn="base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Fortsetzung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der monatlichen Vortragsveranstaltungen</a:t>
            </a:r>
          </a:p>
          <a:p>
            <a:pPr marL="285750" lvl="2" fontAlgn="base"/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Beteiligung an der Bearbeitung maritimer Themen und Fragestellungen i. R. der Aktivitäten des DNV</a:t>
            </a:r>
          </a:p>
          <a:p>
            <a:pPr marL="285750" lvl="2" fontAlgn="base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Jährliche Klausurtagung; Vorstand und Beirat</a:t>
            </a:r>
          </a:p>
          <a:p>
            <a:pPr marL="285750" lvl="2" fontAlgn="base"/>
            <a:r>
              <a:rPr lang="de-DE" sz="2100" b="1" dirty="0">
                <a:latin typeface="Arial" panose="020B0604020202020204" pitchFamily="34" charset="0"/>
                <a:cs typeface="Arial" panose="020B0604020202020204" pitchFamily="34" charset="0"/>
              </a:rPr>
              <a:t>Erarbeitung Strategie </a:t>
            </a:r>
            <a:r>
              <a:rPr lang="de-DE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Mitgliederwerbung</a:t>
            </a:r>
          </a:p>
          <a:p>
            <a:pPr marL="285750" lvl="2" fontAlgn="base"/>
            <a:r>
              <a:rPr lang="de-DE" sz="2100" b="1" dirty="0">
                <a:latin typeface="Arial" panose="020B0604020202020204" pitchFamily="34" charset="0"/>
                <a:cs typeface="Arial" panose="020B0604020202020204" pitchFamily="34" charset="0"/>
              </a:rPr>
              <a:t>Unterstützung Umgestaltung „</a:t>
            </a:r>
            <a:r>
              <a:rPr lang="de-DE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Rüstringer </a:t>
            </a:r>
            <a:r>
              <a:rPr lang="de-DE" sz="2100" b="1" dirty="0">
                <a:latin typeface="Arial" panose="020B0604020202020204" pitchFamily="34" charset="0"/>
                <a:cs typeface="Arial" panose="020B0604020202020204" pitchFamily="34" charset="0"/>
              </a:rPr>
              <a:t>Berg“</a:t>
            </a:r>
            <a:r>
              <a:rPr lang="de-DE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b="1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de-DE" sz="2400" b="1" dirty="0">
              <a:latin typeface="Calibri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2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33400" y="54868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55576" y="980728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 10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Verschiedenes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BA0AE-16FB-453A-B7AA-5920BF8243E1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33400" y="54868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55576" y="980728"/>
            <a:ext cx="8136904" cy="230425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VORTRAG:</a:t>
            </a: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Mikroplastik in der südlichen </a:t>
            </a:r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nordsee</a:t>
            </a:r>
            <a:endParaRPr lang="de-D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von</a:t>
            </a:r>
          </a:p>
          <a:p>
            <a:endParaRPr lang="de-D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Dr. Rosanna Schöneich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BA0AE-16FB-453A-B7AA-5920BF8243E1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62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59632" y="-60344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b="1" dirty="0" smtClean="0"/>
          </a:p>
          <a:p>
            <a:pPr algn="ctr"/>
            <a:endParaRPr lang="de-DE" b="1" dirty="0" smtClean="0"/>
          </a:p>
          <a:p>
            <a:pPr algn="ctr"/>
            <a:endParaRPr lang="de-DE" b="1" dirty="0" smtClean="0"/>
          </a:p>
          <a:p>
            <a:pPr algn="ctr"/>
            <a:endParaRPr lang="de-DE" b="1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9552" y="801679"/>
            <a:ext cx="7776864" cy="1524000"/>
          </a:xfrm>
        </p:spPr>
        <p:txBody>
          <a:bodyPr>
            <a:normAutofit fontScale="90000"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Begrüßung, Feststellung der Beschluss-fähigkeit, und Zustimmung zur Tagesordnung</a:t>
            </a:r>
            <a:endParaRPr lang="de-DE" sz="24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755576" y="2204864"/>
            <a:ext cx="6554867" cy="3149891"/>
          </a:xfrm>
        </p:spPr>
        <p:txBody>
          <a:bodyPr/>
          <a:lstStyle/>
          <a:p>
            <a:endParaRPr lang="de-DE" b="1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59632" y="-60344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b="1" dirty="0" smtClean="0"/>
          </a:p>
          <a:p>
            <a:pPr algn="ctr"/>
            <a:endParaRPr lang="de-DE" b="1" dirty="0" smtClean="0"/>
          </a:p>
          <a:p>
            <a:pPr algn="ctr"/>
            <a:endParaRPr lang="de-DE" b="1" dirty="0" smtClean="0"/>
          </a:p>
          <a:p>
            <a:pPr algn="ctr"/>
            <a:endParaRPr lang="de-DE" b="1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6864" cy="1524000"/>
          </a:xfrm>
        </p:spPr>
        <p:txBody>
          <a:bodyPr>
            <a:norm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Gedenken 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an die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verstorbenen Mitglieder</a:t>
            </a:r>
            <a:endParaRPr lang="de-DE" sz="24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755575" y="2204864"/>
            <a:ext cx="7875757" cy="3149891"/>
          </a:xfrm>
        </p:spPr>
        <p:txBody>
          <a:bodyPr>
            <a:normAutofit fontScale="92500"/>
          </a:bodyPr>
          <a:lstStyle/>
          <a:p>
            <a:r>
              <a:rPr lang="de-DE" b="1" dirty="0" smtClean="0"/>
              <a:t>Herr Jörg-Dieter Hinrichs				Herr Klaus-Dieter Holbe</a:t>
            </a:r>
            <a:endParaRPr lang="de-DE" b="1" dirty="0"/>
          </a:p>
          <a:p>
            <a:r>
              <a:rPr lang="de-DE" b="1" dirty="0" smtClean="0"/>
              <a:t>Herr </a:t>
            </a:r>
            <a:r>
              <a:rPr lang="de-DE" b="1" dirty="0" err="1" smtClean="0"/>
              <a:t>KzS</a:t>
            </a:r>
            <a:r>
              <a:rPr lang="de-DE" b="1" dirty="0" smtClean="0"/>
              <a:t> a.D. Rolf Fleckstein			Herr Harald </a:t>
            </a:r>
            <a:r>
              <a:rPr lang="de-DE" b="1" dirty="0" err="1" smtClean="0"/>
              <a:t>Ellmenreich</a:t>
            </a:r>
            <a:endParaRPr lang="de-DE" b="1" dirty="0" smtClean="0"/>
          </a:p>
          <a:p>
            <a:r>
              <a:rPr lang="de-DE" b="1" dirty="0"/>
              <a:t>Herr </a:t>
            </a:r>
            <a:r>
              <a:rPr lang="de-DE" b="1" dirty="0" err="1"/>
              <a:t>KzS</a:t>
            </a:r>
            <a:r>
              <a:rPr lang="de-DE" b="1" dirty="0"/>
              <a:t> a.D. </a:t>
            </a:r>
            <a:r>
              <a:rPr lang="de-DE" b="1" dirty="0" smtClean="0"/>
              <a:t>Wolfgang Bruns</a:t>
            </a:r>
            <a:r>
              <a:rPr lang="de-DE" b="1" dirty="0"/>
              <a:t>	</a:t>
            </a:r>
            <a:r>
              <a:rPr lang="de-DE" b="1" dirty="0" smtClean="0"/>
              <a:t>		Herr Eberhard </a:t>
            </a:r>
            <a:r>
              <a:rPr lang="de-DE" b="1" dirty="0" err="1" smtClean="0"/>
              <a:t>Schodde</a:t>
            </a:r>
            <a:endParaRPr lang="de-DE" b="1" dirty="0" smtClean="0"/>
          </a:p>
          <a:p>
            <a:r>
              <a:rPr lang="de-DE" b="1" dirty="0" smtClean="0"/>
              <a:t>Herr Albert </a:t>
            </a:r>
            <a:r>
              <a:rPr lang="de-DE" b="1" dirty="0" err="1" smtClean="0"/>
              <a:t>Löwner</a:t>
            </a:r>
            <a:r>
              <a:rPr lang="de-DE" b="1" dirty="0" smtClean="0"/>
              <a:t>					Herr Eberhard Drews</a:t>
            </a:r>
          </a:p>
          <a:p>
            <a:r>
              <a:rPr lang="de-DE" b="1" dirty="0" smtClean="0"/>
              <a:t>Herr </a:t>
            </a:r>
            <a:r>
              <a:rPr lang="de-DE" b="1" dirty="0" err="1" smtClean="0"/>
              <a:t>Kpt</a:t>
            </a:r>
            <a:r>
              <a:rPr lang="de-DE" b="1" dirty="0" smtClean="0"/>
              <a:t>. a.D. Uwe </a:t>
            </a:r>
            <a:r>
              <a:rPr lang="de-DE" b="1" dirty="0" err="1" smtClean="0"/>
              <a:t>Morfeld</a:t>
            </a:r>
            <a:r>
              <a:rPr lang="de-DE" b="1" dirty="0" smtClean="0"/>
              <a:t>		</a:t>
            </a:r>
            <a:r>
              <a:rPr lang="de-DE" b="1" smtClean="0"/>
              <a:t>	Herr </a:t>
            </a:r>
            <a:r>
              <a:rPr lang="de-DE" b="1" dirty="0" smtClean="0"/>
              <a:t>Dieter Laabs	</a:t>
            </a:r>
          </a:p>
          <a:p>
            <a:r>
              <a:rPr lang="de-DE" b="1" dirty="0"/>
              <a:t>Herr </a:t>
            </a:r>
            <a:r>
              <a:rPr lang="de-DE" b="1" dirty="0" err="1"/>
              <a:t>KzS</a:t>
            </a:r>
            <a:r>
              <a:rPr lang="de-DE" b="1" dirty="0"/>
              <a:t> a.D. Hans-Harro </a:t>
            </a:r>
            <a:r>
              <a:rPr lang="de-DE" b="1" dirty="0" smtClean="0"/>
              <a:t>Stüben		Herr Werner Fass	</a:t>
            </a:r>
            <a:endParaRPr lang="de-DE" b="1" dirty="0"/>
          </a:p>
          <a:p>
            <a:r>
              <a:rPr lang="de-DE" b="1" dirty="0" smtClean="0"/>
              <a:t>Herr </a:t>
            </a:r>
            <a:r>
              <a:rPr lang="de-DE" b="1" dirty="0" err="1" smtClean="0"/>
              <a:t>Kpt</a:t>
            </a:r>
            <a:r>
              <a:rPr lang="de-DE" b="1" dirty="0" smtClean="0"/>
              <a:t>. </a:t>
            </a:r>
            <a:r>
              <a:rPr lang="de-DE" b="1" dirty="0"/>
              <a:t>a.D. </a:t>
            </a:r>
            <a:r>
              <a:rPr lang="de-DE" b="1" dirty="0" smtClean="0"/>
              <a:t>Wolfgang Jungmann</a:t>
            </a:r>
            <a:endParaRPr lang="de-DE" b="1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475356" y="404664"/>
            <a:ext cx="7985076" cy="1524000"/>
          </a:xfrm>
        </p:spPr>
        <p:txBody>
          <a:bodyPr>
            <a:normAutofit/>
          </a:bodyPr>
          <a:lstStyle/>
          <a:p>
            <a:pPr eaLnBrk="1" hangingPunct="1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Jahresbericht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Vorstandes Gliederung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475356" y="1844824"/>
            <a:ext cx="6554867" cy="376767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Aktivitäten des Vorstandes</a:t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Mitgliederstatistik</a:t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de-DE" sz="2400" b="1" dirty="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de-DE" sz="2400" b="1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feld 1"/>
          <p:cNvSpPr txBox="1">
            <a:spLocks noChangeArrowheads="1"/>
          </p:cNvSpPr>
          <p:nvPr/>
        </p:nvSpPr>
        <p:spPr bwMode="auto">
          <a:xfrm>
            <a:off x="395536" y="479028"/>
            <a:ext cx="8604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400" b="1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TOP </a:t>
            </a:r>
            <a:r>
              <a:rPr lang="de-DE" sz="2400" b="1" cap="all" dirty="0" smtClean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</a:t>
            </a:r>
            <a:r>
              <a:rPr lang="de-DE" sz="2400" cap="all" dirty="0" smtClean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de-DE" sz="2400" cap="all" dirty="0">
                <a:ln w="3175" cmpd="sng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sz="2400" cap="all" dirty="0" smtClean="0">
                <a:ln w="3175" cmpd="sng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de-DE" sz="2400" cap="all" dirty="0" smtClean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Aktivitäten </a:t>
            </a:r>
            <a:r>
              <a:rPr lang="de-DE" sz="24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des </a:t>
            </a:r>
            <a:r>
              <a:rPr lang="de-DE" sz="2400" cap="all" dirty="0" smtClean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Vorstandes</a:t>
            </a:r>
            <a:endParaRPr lang="de-DE" sz="2400" cap="all" dirty="0">
              <a:ln w="3175" cmpd="sng">
                <a:noFill/>
              </a:ln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123" name="Textfeld 3"/>
          <p:cNvSpPr txBox="1">
            <a:spLocks noChangeArrowheads="1"/>
          </p:cNvSpPr>
          <p:nvPr/>
        </p:nvSpPr>
        <p:spPr bwMode="auto">
          <a:xfrm>
            <a:off x="395536" y="1124744"/>
            <a:ext cx="7848600" cy="487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de-DE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und 2021 klar unter dem Eindruck von </a:t>
            </a: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</a:t>
            </a: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Hohe Anzahl von Austritten auch bei kooperativen Mitgliedern</a:t>
            </a: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Hohe Anzahl verstorbener Mitglieder</a:t>
            </a: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Aktive Mitgliederwerbung bei Veranstaltungen</a:t>
            </a: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Geplante Aktivitäten konnten nicht wie gewohnt umgesetzt werden      </a:t>
            </a:r>
            <a:endParaRPr lang="de-DE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Vorstandssitzungen mit </a:t>
            </a: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Beirat, online 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Präsenz je Geschäftsjahr </a:t>
            </a: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Mitgliederschreiben     </a:t>
            </a: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Teilnahme 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Wilhelmshaven </a:t>
            </a:r>
            <a:r>
              <a:rPr lang="de-DE" b="1" dirty="0" err="1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Sailing</a:t>
            </a: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-Cup in 2021</a:t>
            </a: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Schifffahrtsessen 2021 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(im </a:t>
            </a: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„ATLANTIC“) </a:t>
            </a:r>
            <a:endParaRPr lang="de-DE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Mitarbeit 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Repräsentanz in den Gremien des </a:t>
            </a: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DNV, </a:t>
            </a:r>
            <a:r>
              <a:rPr lang="de-DE" b="1" dirty="0" err="1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StFa</a:t>
            </a:r>
            <a:endParaRPr lang="de-DE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de-DE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Diverse 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öffentliche </a:t>
            </a: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Vorträge seit 2021 auch unter Corona-Auflagen.  </a:t>
            </a:r>
            <a:endParaRPr lang="de-DE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Teilnahme an </a:t>
            </a:r>
            <a:r>
              <a:rPr lang="de-DE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diversen 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Veranstaltungen befreundeter </a:t>
            </a:r>
            <a:r>
              <a:rPr lang="de-DE" b="1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NV´s</a:t>
            </a:r>
            <a:endParaRPr lang="de-DE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BA0AE-16FB-453A-B7AA-5920BF8243E1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008112"/>
          </a:xfrm>
        </p:spPr>
        <p:txBody>
          <a:bodyPr>
            <a:norm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. Mitglieder –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540568" y="1280811"/>
            <a:ext cx="9649072" cy="4997280"/>
          </a:xfrm>
        </p:spPr>
        <p:txBody>
          <a:bodyPr>
            <a:normAutofit fontScale="25000" lnSpcReduction="20000"/>
          </a:bodyPr>
          <a:lstStyle/>
          <a:p>
            <a:pPr algn="ctr"/>
            <a:endParaRPr lang="de-DE" sz="2400" b="1" dirty="0">
              <a:latin typeface="Calibri" pitchFamily="34" charset="0"/>
            </a:endParaRPr>
          </a:p>
          <a:p>
            <a:pPr lvl="2"/>
            <a:r>
              <a:rPr lang="de-DE" sz="8000" b="1" dirty="0">
                <a:latin typeface="Arial" panose="020B0604020202020204" pitchFamily="34" charset="0"/>
                <a:cs typeface="Arial" panose="020B0604020202020204" pitchFamily="34" charset="0"/>
              </a:rPr>
              <a:t>Mitglieder </a:t>
            </a:r>
            <a:r>
              <a:rPr lang="de-DE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Stand 27.02.2020: 276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(213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ord. /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 </a:t>
            </a:r>
            <a:r>
              <a:rPr lang="de-DE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korp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Mitgl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/ 1 Ehrenmitglied)</a:t>
            </a:r>
            <a:endParaRPr lang="de-DE" sz="8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de-DE" sz="7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Austritte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24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(davon 7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korp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Mitgl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de-DE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Verstorben: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13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Mitglieder	</a:t>
            </a:r>
          </a:p>
          <a:p>
            <a:pPr lvl="3"/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Eintritte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:     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13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davon 2 </a:t>
            </a:r>
            <a:r>
              <a:rPr lang="de-DE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korp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Mitgl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914400" lvl="2" indent="0">
              <a:buNone/>
            </a:pPr>
            <a:endParaRPr lang="de-DE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de-DE" sz="8000" b="1" dirty="0">
                <a:latin typeface="Arial" panose="020B0604020202020204" pitchFamily="34" charset="0"/>
                <a:cs typeface="Arial" panose="020B0604020202020204" pitchFamily="34" charset="0"/>
              </a:rPr>
              <a:t>Mitglieder Stand </a:t>
            </a:r>
            <a:r>
              <a:rPr lang="de-DE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29.06.2022: 252</a:t>
            </a:r>
          </a:p>
          <a:p>
            <a:pPr lvl="3"/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davon	 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194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ordentliche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Mitglieder</a:t>
            </a:r>
            <a:endParaRPr lang="de-DE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 davon        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56 </a:t>
            </a:r>
            <a:r>
              <a:rPr lang="de-DE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korperative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 Mitglieder</a:t>
            </a:r>
          </a:p>
          <a:p>
            <a:pPr lvl="3"/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 davon	      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1 </a:t>
            </a:r>
            <a:r>
              <a:rPr lang="de-DE" sz="7200" b="1" dirty="0">
                <a:latin typeface="Arial" panose="020B0604020202020204" pitchFamily="34" charset="0"/>
                <a:cs typeface="Arial" panose="020B0604020202020204" pitchFamily="34" charset="0"/>
              </a:rPr>
              <a:t>Ehrenmitglied  	</a:t>
            </a:r>
            <a:endParaRPr lang="de-DE" sz="7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3" indent="0">
              <a:buNone/>
            </a:pPr>
            <a:endParaRPr lang="de-DE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de-DE" sz="8000" b="1" dirty="0">
                <a:latin typeface="Arial" panose="020B0604020202020204" pitchFamily="34" charset="0"/>
                <a:cs typeface="Arial" panose="020B0604020202020204" pitchFamily="34" charset="0"/>
              </a:rPr>
              <a:t>Mitgliederbewegung absolut:    </a:t>
            </a:r>
            <a:r>
              <a:rPr lang="de-DE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minus 24  </a:t>
            </a:r>
            <a:r>
              <a:rPr lang="de-DE" sz="8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de-DE" sz="8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b="1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de-DE" sz="2400" b="1" dirty="0">
              <a:latin typeface="Calibri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524" y="332656"/>
            <a:ext cx="6554867" cy="1163960"/>
          </a:xfrm>
        </p:spPr>
        <p:txBody>
          <a:bodyPr>
            <a:norm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1 Kassenbericht 2020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graphicFrame>
        <p:nvGraphicFramePr>
          <p:cNvPr id="6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358249"/>
              </p:ext>
            </p:extLst>
          </p:nvPr>
        </p:nvGraphicFramePr>
        <p:xfrm>
          <a:off x="467544" y="1700808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8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Einnahmen 2020 in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25.870,29 €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% zum VJ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Mitgliedsbeiträge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13.318,00 €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Wilhelmshaven </a:t>
                      </a:r>
                      <a:r>
                        <a:rPr lang="de-DE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Sailing</a:t>
                      </a:r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Cup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2.180,00 €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Siehe Ausgabenseite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Einnahmen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120,00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Bücher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93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de-DE" b="1" dirty="0" smtClean="0"/>
          </a:p>
          <a:p>
            <a:pPr fontAlgn="t"/>
            <a:endParaRPr lang="de-DE" b="1" dirty="0" smtClean="0"/>
          </a:p>
          <a:p>
            <a:pPr fontAlgn="t"/>
            <a:endParaRPr lang="de-DE" b="1" dirty="0" smtClean="0"/>
          </a:p>
          <a:p>
            <a:pPr fontAlgn="t"/>
            <a:endParaRPr lang="de-DE" b="1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pPr fontAlgn="t"/>
            <a:endParaRPr lang="de-DE" dirty="0" smtClean="0"/>
          </a:p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A4DD4-2E58-4503-AAC0-0AE0617D911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502203" y="260648"/>
            <a:ext cx="6554867" cy="11639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2 Kassenbericht 2020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41487"/>
              </p:ext>
            </p:extLst>
          </p:nvPr>
        </p:nvGraphicFramePr>
        <p:xfrm>
          <a:off x="502117" y="1268760"/>
          <a:ext cx="8220604" cy="3619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3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Ausgaben 2020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14.785,69 €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% zum VJ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Wilhelmshaven </a:t>
                      </a:r>
                      <a:r>
                        <a:rPr lang="de-DE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Sailing</a:t>
                      </a:r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Cup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2.300,00 €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Kein Boarding Next Generation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Personalkosten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3.150,96 €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Verbandsabgaben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4.441,00 €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14,00€ pro Mitglied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Internet/Telefon/Porto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1.249,34 €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der Homepage durch Eigenleistung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Miete/Versicherungen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1.445,10 €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Bürobedarf / Reisekosten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548,17 €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Veranstaltungsreihe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768,80 €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Referenten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921383"/>
                  </a:ext>
                </a:extLst>
              </a:tr>
              <a:tr h="3796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Aufwand*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882,32 €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*(Bewirtung/Gebühren/Steuer-beratung</a:t>
                      </a:r>
                      <a:r>
                        <a:rPr lang="de-DE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1400</Words>
  <Application>Microsoft Office PowerPoint</Application>
  <PresentationFormat>Bildschirmpräsentation (4:3)</PresentationFormat>
  <Paragraphs>599</Paragraphs>
  <Slides>28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5" baseType="lpstr">
      <vt:lpstr>Arial</vt:lpstr>
      <vt:lpstr>Calibri</vt:lpstr>
      <vt:lpstr>Century Gothic</vt:lpstr>
      <vt:lpstr>Times New Roman</vt:lpstr>
      <vt:lpstr>Wingdings</vt:lpstr>
      <vt:lpstr>Wingdings 3</vt:lpstr>
      <vt:lpstr>Segment</vt:lpstr>
      <vt:lpstr>Jahreshaupt- Versammlung 2022 am 29.06.2022 im GORCH FOCK HAUS</vt:lpstr>
      <vt:lpstr>Tagesordnung</vt:lpstr>
      <vt:lpstr>     Begrüßung, Feststellung der Beschluss-fähigkeit, und Zustimmung zur Tagesordnung</vt:lpstr>
      <vt:lpstr>TOP 1 – Gedenken  an die verstorbenen Mitglieder</vt:lpstr>
      <vt:lpstr>TOP 2 – Jahresbericht des Vorstandes Gliederung</vt:lpstr>
      <vt:lpstr>PowerPoint-Präsentation</vt:lpstr>
      <vt:lpstr>TOP 2 – 2. Mitglieder – Statistik</vt:lpstr>
      <vt:lpstr>TOP 3 – 1 Kassenbericht 2020</vt:lpstr>
      <vt:lpstr>PowerPoint-Präsentation</vt:lpstr>
      <vt:lpstr>PowerPoint-Präsentation</vt:lpstr>
      <vt:lpstr>PowerPoint-Präsentation</vt:lpstr>
      <vt:lpstr>TOP 3 – 5 Kassenbericht 2021</vt:lpstr>
      <vt:lpstr>PowerPoint-Präsentation</vt:lpstr>
      <vt:lpstr>PowerPoint-Präsentation</vt:lpstr>
      <vt:lpstr>PowerPoint-Präsentation</vt:lpstr>
      <vt:lpstr>TOP 4 – Aussprache und Diskussion   zu TOP 2 (Jahresbericht des Vorstandes)   und TOP 3 (Kassenbericht 2020 und 2021) </vt:lpstr>
      <vt:lpstr>TOP 5 – Bericht der Kassenprüfer  </vt:lpstr>
      <vt:lpstr>PowerPoint-Präsentation</vt:lpstr>
      <vt:lpstr>TOP 7 – 1. Information über den SCHEIDENEN Vorstand </vt:lpstr>
      <vt:lpstr>TOP 7 – 2. Information über den SCHEIDENEN Beirat  </vt:lpstr>
      <vt:lpstr>TOP 7 – 3. Neuwahl Vorstand</vt:lpstr>
      <vt:lpstr>TOP 7 – 4. Neuwahl Schatzmeister</vt:lpstr>
      <vt:lpstr>TOP 7 – 5. Neuwahl Vorstand</vt:lpstr>
      <vt:lpstr>TOP 7 – 6. Neuwahl BEIRAT</vt:lpstr>
      <vt:lpstr>PowerPoint-Präsentation</vt:lpstr>
      <vt:lpstr>TOP 9 – Ausblick (Jahresplanung 2022 / 2023)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Jahresmitgliederversammlung 2011 Nautischer Verein Wilhelmshaven – Jade e.V.</dc:title>
  <dc:creator>Hoch</dc:creator>
  <cp:lastModifiedBy>Janssen, Dietmar</cp:lastModifiedBy>
  <cp:revision>252</cp:revision>
  <cp:lastPrinted>2018-04-24T07:12:22Z</cp:lastPrinted>
  <dcterms:created xsi:type="dcterms:W3CDTF">2011-02-06T11:31:48Z</dcterms:created>
  <dcterms:modified xsi:type="dcterms:W3CDTF">2022-06-30T05:17:43Z</dcterms:modified>
</cp:coreProperties>
</file>